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13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wmf" ContentType="image/x-wmf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" Target="slides/slide1.xml"/><Relationship Id="rId39" Type="http://schemas.openxmlformats.org/officeDocument/2006/relationships/slide" Target="slides/slide2.xml"/><Relationship Id="rId40" Type="http://schemas.openxmlformats.org/officeDocument/2006/relationships/slide" Target="slides/slide3.xml"/><Relationship Id="rId41" Type="http://schemas.openxmlformats.org/officeDocument/2006/relationships/slide" Target="slides/slide4.xml"/><Relationship Id="rId42" Type="http://schemas.openxmlformats.org/officeDocument/2006/relationships/slide" Target="slides/slide5.xml"/><Relationship Id="rId43" Type="http://schemas.openxmlformats.org/officeDocument/2006/relationships/slide" Target="slides/slide6.xml"/><Relationship Id="rId44" Type="http://schemas.openxmlformats.org/officeDocument/2006/relationships/slide" Target="slides/slide7.xml"/><Relationship Id="rId45" Type="http://schemas.openxmlformats.org/officeDocument/2006/relationships/slide" Target="slides/slide8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75C182-0F18-4F23-BF5F-889306388A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F53D11E-3B1F-4E7E-9E57-5C079FAADE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C31DF38-C8AC-4D3B-8BE8-A2458F8525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662D4D2B-91CD-4F3B-A40E-D49B076AAF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DEF2D12C-97FA-4AEA-97F3-0443D97609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055A9505-A6E4-48E4-ADFB-B43C3D922B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862AB260-1DD1-4D48-8C69-BD2F221482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C46EF92C-A319-46CE-9D6B-831024A0FA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2611547A-E0EE-4876-ABB5-B5E1687E5EE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66600176-3B8E-4A6D-929E-564F649363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B87061F4-F8B9-4164-9CE8-8B4B6A034CF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35DB2E-2CCC-456C-9DB2-E0AC1BEBAF7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8BCB43D6-D698-4413-885D-1B4B75E5BF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8CE416CD-3EB7-4CFB-A0DA-F6EE5DF6A5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39F0ABCC-271A-49C3-B2A2-706E62548E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8978FD0B-D8A1-4F9D-9414-B137BB374E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F2A353B6-37A7-4C3B-A133-AA96CFFB1E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FFDD876F-4489-448E-BBB1-BD53431FC6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4EA0F7C8-E735-4145-B707-AED0E362AD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4319E22F-E464-408D-991C-743EDD51F4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1752A5CA-4766-4D04-A259-AE3C597328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6C111CAE-0C22-4BB0-9B65-4EAD27EE6A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E38225-4A41-4D27-A598-76E272F384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7B72991C-1587-4FE0-9524-91AEE614C8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E8BEA502-3A8D-482D-83E2-782CF080DD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E43921FD-57B0-49DE-B9E5-8B5631CEE2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36A5B5F4-7D5C-4B77-AB36-7AEFE1FC6E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E6480688-83A0-49EB-B616-1106841EB2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BA2BF57F-C477-4928-BB5B-161F9FB48C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85C17AA4-CAA0-4C74-AD70-307B1B7B3B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F8D103E0-207E-4F6E-84CE-4BCCC93147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A8366AA-C238-4070-B921-16360B88CF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883A789-70A0-4872-9820-31D43FAB90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B540F53-8E4E-4449-A31A-F421791853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963B981-3D24-4330-A4FA-5B619E71FA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C315943-F325-43DF-B200-6A481C799C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BC900E5-F791-48AE-A9BE-0C4B6001FF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5C5A96-38ED-4884-938E-A8F7B6EA5BD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FF8B92-17DC-4470-81A7-DD582395A92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FC000F-C8E0-408A-9910-EE3DF446215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DC0222-65BE-49A9-9425-FC50D231CB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9500E2-E87C-45D9-9345-F55F228669B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F7D06D-3E8C-44EF-A7B7-7B1FCD80D4F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CBEBFF-BD5A-4C11-A8C9-D24BB402E15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696846-8E58-4B3F-92B3-341117C607F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EF8D8A-E646-4E15-B8CA-99E2F47C938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9CE5FC-2421-407C-90C9-5E5AAA0443A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1004AF-DFD3-48E0-88EB-92827C42C22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460562-A549-4747-9BF2-A84C03B4CC5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D5A284-3D57-4BB2-9A2E-A8D0916C874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C4E557-97AC-4D48-9C25-6F50F136CE6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4A0107-17BB-4CDF-A10B-6764624EBE8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0F7C48-E422-4F8A-A60D-AFEF2D9454D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231E7A0-7FB2-40A4-A5E4-D1F0CE0218A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8FB43D-39D8-4F87-875D-BC2E466005B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996D5A-0E81-4656-B523-45D98135153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495CB80-2645-4A2A-BD98-F24576EB7AC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1B8108-F240-4A42-9347-AABD968E434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E53D3EB-DDE1-462C-A6B1-DA356F3D70A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41EB30-3A4F-4306-82CA-87E99EC9F10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8263B28-14D0-425D-9AD5-C7E8A8FC0F9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CC80EC-F81C-4124-96D1-76E49085CB5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028E76-11E7-448C-A00F-AEA3974DD78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8EAC509-7EB2-440F-B6B5-B9C3DA5AB51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4D0A29-6085-4924-8537-B4AB99FDA8E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B65AF4-67FF-47E5-9770-D3EA97FF866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164D0CE-845A-4170-BF42-E5A3760039F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  <p:sldLayoutId id="2147483720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E1CEAC-3A0D-4C4B-B40D-0A0D1FED56C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F02484-E7A6-4365-B894-F98831C0A84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609FE3-50C5-479A-A6DC-CF434193938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79F8BC-85F9-4EBE-B0BC-64451B18F2B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C5C8CAD-3D8C-4CD3-9848-00AEF5D5AC9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7522EEE-ACE7-4C72-A035-AF96E89ABE8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Прямоугольник 1"/>
          <p:cNvSpPr/>
          <p:nvPr/>
        </p:nvSpPr>
        <p:spPr>
          <a:xfrm>
            <a:off x="-39240" y="-203040"/>
            <a:ext cx="1286280" cy="713736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9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5640" cy="6854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193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698760" y="1440"/>
            <a:ext cx="12188880" cy="685332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194" name="Скругленный прямоугольник 7"/>
          <p:cNvSpPr/>
          <p:nvPr/>
        </p:nvSpPr>
        <p:spPr>
          <a:xfrm>
            <a:off x="698760" y="626400"/>
            <a:ext cx="10791000" cy="104292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195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7920" cy="5068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17"/>
          <p:cNvSpPr/>
          <p:nvPr/>
        </p:nvSpPr>
        <p:spPr>
          <a:xfrm>
            <a:off x="698760" y="2652840"/>
            <a:ext cx="9270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TextBox 18"/>
          <p:cNvSpPr/>
          <p:nvPr/>
        </p:nvSpPr>
        <p:spPr>
          <a:xfrm>
            <a:off x="565920" y="5563440"/>
            <a:ext cx="92001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TextBox 19"/>
          <p:cNvSpPr/>
          <p:nvPr/>
        </p:nvSpPr>
        <p:spPr>
          <a:xfrm rot="16200000">
            <a:off x="10746360" y="953640"/>
            <a:ext cx="1042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0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02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3" name="TextBox 25"/>
          <p:cNvSpPr/>
          <p:nvPr/>
        </p:nvSpPr>
        <p:spPr>
          <a:xfrm>
            <a:off x="375480" y="311040"/>
            <a:ext cx="159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TextBox 26"/>
          <p:cNvSpPr/>
          <p:nvPr/>
        </p:nvSpPr>
        <p:spPr>
          <a:xfrm>
            <a:off x="1974960" y="376920"/>
            <a:ext cx="224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07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08" name="TextBox 31"/>
          <p:cNvSpPr/>
          <p:nvPr/>
        </p:nvSpPr>
        <p:spPr>
          <a:xfrm>
            <a:off x="2249280" y="1393200"/>
            <a:ext cx="2937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09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10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11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12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13" name="Прямая соединительная линия 36"/>
          <p:cNvCxnSpPr/>
          <p:nvPr/>
        </p:nvCxnSpPr>
        <p:spPr>
          <a:xfrm>
            <a:off x="1676160" y="991440"/>
            <a:ext cx="3240" cy="524808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14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5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16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cxnSp>
        <p:nvCxnSpPr>
          <p:cNvPr id="217" name="Прямая соединительная линия 1"/>
          <p:cNvCxnSpPr/>
          <p:nvPr/>
        </p:nvCxnSpPr>
        <p:spPr>
          <a:xfrm>
            <a:off x="1676160" y="991800"/>
            <a:ext cx="3240" cy="524808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cxnSp>
        <p:nvCxnSpPr>
          <p:cNvPr id="218" name="Прямая соединительная линия 2"/>
          <p:cNvCxnSpPr/>
          <p:nvPr/>
        </p:nvCxnSpPr>
        <p:spPr>
          <a:xfrm flipH="1">
            <a:off x="1676880" y="6357600"/>
            <a:ext cx="3240" cy="20376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19" name=""/>
          <p:cNvSpPr/>
          <p:nvPr/>
        </p:nvSpPr>
        <p:spPr>
          <a:xfrm>
            <a:off x="3020400" y="2167560"/>
            <a:ext cx="6018480" cy="3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20" name=""/>
          <p:cNvSpPr/>
          <p:nvPr/>
        </p:nvSpPr>
        <p:spPr>
          <a:xfrm>
            <a:off x="2285640" y="1954800"/>
            <a:ext cx="8793720" cy="134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Процесс адсорбции (прикрепления вируса к клетке-хозяину) адаптирован под экосистему вируса, чтобы обеспечить эффективность передачи и проникновения. Рассмотрим, как экологические особенности различных вирусов и их хозяев влияют на стратегии прикрепления.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4"/>
          <a:stretch/>
        </p:blipFill>
        <p:spPr>
          <a:xfrm>
            <a:off x="2890800" y="2935440"/>
            <a:ext cx="7005600" cy="32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23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4" name="TextBox 26"/>
          <p:cNvSpPr/>
          <p:nvPr/>
        </p:nvSpPr>
        <p:spPr>
          <a:xfrm>
            <a:off x="1865160" y="465480"/>
            <a:ext cx="241380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Адсорбция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7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28" name="TextBox 30"/>
          <p:cNvSpPr/>
          <p:nvPr/>
        </p:nvSpPr>
        <p:spPr>
          <a:xfrm>
            <a:off x="7160400" y="1963440"/>
            <a:ext cx="3764160" cy="397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Взаимодействие между вирусом и клеткой носит избирательный характер. Оно основано на биологическом принципе взаимного узнавания — рецепции вируса.</a:t>
            </a:r>
            <a:br>
              <a:rPr sz="1400"/>
            </a:br>
            <a:br>
              <a:rPr sz="1400"/>
            </a:br>
            <a:r>
              <a:rPr b="0" i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 гриппа связывается с терминальным остатком сиаловой кислоты на поверхности клетки-мишени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Коронавирусы используют белок ACE2 как рецептор, что определяет их тропизм к клеткам дыхательных путей и других органов.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TextBox 31"/>
          <p:cNvSpPr/>
          <p:nvPr/>
        </p:nvSpPr>
        <p:spPr>
          <a:xfrm>
            <a:off x="7376760" y="1263960"/>
            <a:ext cx="37677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Специфичность взаимодействия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0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1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2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33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34" name="Прямая соединительная линия 36"/>
          <p:cNvCxnSpPr/>
          <p:nvPr/>
        </p:nvCxnSpPr>
        <p:spPr>
          <a:xfrm>
            <a:off x="7147440" y="990720"/>
            <a:ext cx="3240" cy="52480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35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6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3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18"/>
          <p:cNvSpPr/>
          <p:nvPr/>
        </p:nvSpPr>
        <p:spPr>
          <a:xfrm>
            <a:off x="307800" y="5904000"/>
            <a:ext cx="59896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1. Схема адсорбции коронавируса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51440" y="1440720"/>
            <a:ext cx="5434200" cy="23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Вирионы не способны активно перемещаться, поэтому их встреча с клеткой-хозяином происходит в основном за счет пассивной диффузии. Этот процесс чрезвычайно важен, так как с увеличением времени вне клеточной среды возрастает вероятность утраты вирусом инфекционности. Вирусы адаптированы к эффективной фиксации при случайном контакте с клеткой-хозяином.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428760" y="360000"/>
            <a:ext cx="119052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4"/>
          <a:stretch/>
        </p:blipFill>
        <p:spPr>
          <a:xfrm>
            <a:off x="360000" y="3420000"/>
            <a:ext cx="2879280" cy="236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43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4" name="TextBox 26"/>
          <p:cNvSpPr/>
          <p:nvPr/>
        </p:nvSpPr>
        <p:spPr>
          <a:xfrm>
            <a:off x="1731960" y="476640"/>
            <a:ext cx="2413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Адсорбция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7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48" name="TextBox 31"/>
          <p:cNvSpPr/>
          <p:nvPr/>
        </p:nvSpPr>
        <p:spPr>
          <a:xfrm>
            <a:off x="7077960" y="1227600"/>
            <a:ext cx="3767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Топология генома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9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0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1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52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53" name="Прямая соединительная линия 36"/>
          <p:cNvCxnSpPr/>
          <p:nvPr/>
        </p:nvCxnSpPr>
        <p:spPr>
          <a:xfrm>
            <a:off x="5826600" y="995400"/>
            <a:ext cx="3240" cy="524844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54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5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56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sp>
        <p:nvSpPr>
          <p:cNvPr id="257" name="TextBox 18"/>
          <p:cNvSpPr/>
          <p:nvPr/>
        </p:nvSpPr>
        <p:spPr>
          <a:xfrm>
            <a:off x="483120" y="5547600"/>
            <a:ext cx="5096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2 Структура вирусов гриппа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6318360" y="1929960"/>
            <a:ext cx="5076360" cy="32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3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Virus Adsorbtion Proteins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VAP-белки вирусов играют ключевую роль в адсорбции. У оболочечных вирусов такие белки входят в состав гликопротеинов суперкапсида.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i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Примеры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вируса гриппа таким белком является гемагглютинин.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вируса герпеса – гликопротеины gB и gC, которые взаимодействуют с гепарансульфатом клетки.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29120" y="360360"/>
            <a:ext cx="119052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4"/>
          <a:stretch/>
        </p:blipFill>
        <p:spPr>
          <a:xfrm>
            <a:off x="394560" y="1440000"/>
            <a:ext cx="5004720" cy="37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62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3" name="TextBox 26"/>
          <p:cNvSpPr/>
          <p:nvPr/>
        </p:nvSpPr>
        <p:spPr>
          <a:xfrm>
            <a:off x="1809720" y="376920"/>
            <a:ext cx="2413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Специфика адсорбции у разных групп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66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67" name="TextBox 31"/>
          <p:cNvSpPr/>
          <p:nvPr/>
        </p:nvSpPr>
        <p:spPr>
          <a:xfrm>
            <a:off x="8280000" y="1260000"/>
            <a:ext cx="26877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Специфика адсорбции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68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69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0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71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72" name="Прямая соединительная линия 36"/>
          <p:cNvCxnSpPr/>
          <p:nvPr/>
        </p:nvCxnSpPr>
        <p:spPr>
          <a:xfrm>
            <a:off x="4347720" y="957600"/>
            <a:ext cx="3240" cy="52480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73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4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75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>
            <a:off x="6263280" y="1744200"/>
            <a:ext cx="4847040" cy="11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77" name=""/>
          <p:cNvSpPr/>
          <p:nvPr/>
        </p:nvSpPr>
        <p:spPr>
          <a:xfrm>
            <a:off x="8233560" y="1620000"/>
            <a:ext cx="3465720" cy="40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ff4000"/>
                </a:solidFill>
                <a:uFillTx/>
                <a:latin typeface="Arial"/>
                <a:ea typeface="Source Han Sans CN"/>
              </a:rPr>
              <a:t>Специфика рецепторов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 вирусов растений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они проникают в клетку через повреждения клеточной стенки, не нуждаясь в рецепторах.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 микофагов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вирусы мицелиальных грибов не покидают клетку-хозяина, поэтому не имеют необходимости в рецепторах.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233280" y="5546520"/>
            <a:ext cx="4086000" cy="5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3.  Адсорбция вируса HCV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4860000" y="1335600"/>
            <a:ext cx="3392640" cy="42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Одноэтапная адсорбция: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достаточна для запуска проникновения вириона.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Двухэтапная адсорбция: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включает первичное связывание и вторичное усиление адгезии</a:t>
            </a:r>
            <a:r>
              <a:rPr b="0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Пример: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 гепатита С связывается с рецептором CD81 (первичное связывание) и затем с рецептором липопротеинов низкой плотности (вторичное).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Использование нескольких рецепторов повышает тропизм и адаптивность. Это важно для вирусов, которые инфицируют разные ткани или хозяев.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429120" y="360360"/>
            <a:ext cx="119052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4"/>
          <a:stretch/>
        </p:blipFill>
        <p:spPr>
          <a:xfrm>
            <a:off x="360000" y="2340000"/>
            <a:ext cx="3872160" cy="30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83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4" name="TextBox 26"/>
          <p:cNvSpPr/>
          <p:nvPr/>
        </p:nvSpPr>
        <p:spPr>
          <a:xfrm>
            <a:off x="1724400" y="360000"/>
            <a:ext cx="2413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Рецепторы фагов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7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88" name="TextBox 31"/>
          <p:cNvSpPr/>
          <p:nvPr/>
        </p:nvSpPr>
        <p:spPr>
          <a:xfrm>
            <a:off x="6480000" y="1227600"/>
            <a:ext cx="4365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9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0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1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92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93" name="Прямая соединительная линия 36"/>
          <p:cNvCxnSpPr/>
          <p:nvPr/>
        </p:nvCxnSpPr>
        <p:spPr>
          <a:xfrm>
            <a:off x="6053400" y="991800"/>
            <a:ext cx="3240" cy="52480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94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5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96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6224760" y="1767600"/>
            <a:ext cx="5367240" cy="825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98" name="Прямоугольник 4"/>
          <p:cNvSpPr/>
          <p:nvPr/>
        </p:nvSpPr>
        <p:spPr>
          <a:xfrm>
            <a:off x="6119280" y="1733400"/>
            <a:ext cx="5036760" cy="45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Узкая специфичность рецепторов бактериофагов (например, белки Omp у грам(-) бактерий) связана с необходимостью эффективно инфицировать бактерии в их микросреде. В условиях высококонкурентных экосистем (например, почва, кишечник) точное распознавание позволяет избегать взаимодействия с другими бактериями.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Фаги грам(+) бактерий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Использование пептидогликана или тейхоевых кислот как рецепторов связано с особенностями клеточной стенки этих бактерий. Например, фаги, инфицирующие Bacillus subtilis, используют тейхоевые кислоты, поскольку они экспонируются на поверхности клеток, что упрощает контакт.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Фаги, использующие альтернативные структуры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Некоторые бактериофаги (например, χ) связываются с жгутиками бактерий. Это позволяет им эффективно перемещаться к поверхности бактерии, что важно в жидкой среде, где бактерии используют жгутики для передвижения.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29120" y="360360"/>
            <a:ext cx="119052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Адсорбция и рецепторы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79520" y="1273680"/>
            <a:ext cx="4919760" cy="21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Примеры: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 T4 взаимодействует с OmpC, белком наружной мембраны грам(-) бактерий.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 λ связывается с LamB (мальтопорин), участвующим в транспорте мальтозы.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 χ связывается с жгутиком E. coli, передвигаясь к базальному телу.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540000" y="3420000"/>
            <a:ext cx="4761360" cy="29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Рецепторы в клеточной стенке грам(+) бактерий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Bacillus subtilis рецептором является пептидогликан клеточной стенки.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Staphylococcus aureus – муреин-тейхоатный комплекс.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Рецепторы капсулы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фага V2 рецептором служит капсульный антиген.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фага K29 капсульные полисахариды позволяют адсорбироваться на E. coli.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Скругленный прямоугольник 45"/>
          <p:cNvSpPr/>
          <p:nvPr/>
        </p:nvSpPr>
        <p:spPr>
          <a:xfrm>
            <a:off x="300600" y="225720"/>
            <a:ext cx="11598120" cy="7646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3" name="TextBox 10"/>
          <p:cNvSpPr/>
          <p:nvPr/>
        </p:nvSpPr>
        <p:spPr>
          <a:xfrm rot="16200000">
            <a:off x="11184480" y="5501520"/>
            <a:ext cx="11030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I.2025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4" name="TextBox 11"/>
          <p:cNvSpPr/>
          <p:nvPr/>
        </p:nvSpPr>
        <p:spPr>
          <a:xfrm>
            <a:off x="11584440" y="6314760"/>
            <a:ext cx="3052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8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05" name="Прямая соединительная линия 15"/>
          <p:cNvCxnSpPr/>
          <p:nvPr/>
        </p:nvCxnSpPr>
        <p:spPr>
          <a:xfrm>
            <a:off x="11584080" y="6240960"/>
            <a:ext cx="290520" cy="25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306" name="TextBox 38"/>
          <p:cNvSpPr/>
          <p:nvPr/>
        </p:nvSpPr>
        <p:spPr>
          <a:xfrm>
            <a:off x="380520" y="377280"/>
            <a:ext cx="1597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Структура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7" name="TextBox 39"/>
          <p:cNvSpPr/>
          <p:nvPr/>
        </p:nvSpPr>
        <p:spPr>
          <a:xfrm>
            <a:off x="1980000" y="377280"/>
            <a:ext cx="2249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Заключение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08" name="Прямая соединительная линия 41"/>
          <p:cNvCxnSpPr/>
          <p:nvPr/>
        </p:nvCxnSpPr>
        <p:spPr>
          <a:xfrm>
            <a:off x="4195800" y="608040"/>
            <a:ext cx="2186640" cy="25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309" name="Прямая соединительная линия 42"/>
          <p:cNvCxnSpPr/>
          <p:nvPr/>
        </p:nvCxnSpPr>
        <p:spPr>
          <a:xfrm>
            <a:off x="6379920" y="466560"/>
            <a:ext cx="2520" cy="2905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310" name="Прямая соединительная линия 46"/>
          <p:cNvCxnSpPr/>
          <p:nvPr/>
        </p:nvCxnSpPr>
        <p:spPr>
          <a:xfrm>
            <a:off x="9300600" y="466560"/>
            <a:ext cx="2520" cy="29052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311" name="TextBox 1"/>
          <p:cNvSpPr/>
          <p:nvPr/>
        </p:nvSpPr>
        <p:spPr>
          <a:xfrm>
            <a:off x="300600" y="1375200"/>
            <a:ext cx="7387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36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Заключение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2" name="Рисунок 12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7083000" y="389880"/>
            <a:ext cx="1605240" cy="450360"/>
          </a:xfrm>
          <a:prstGeom prst="rect">
            <a:avLst/>
          </a:prstGeom>
          <a:ln w="0">
            <a:noFill/>
          </a:ln>
        </p:spPr>
      </p:pic>
      <p:sp>
        <p:nvSpPr>
          <p:cNvPr id="313" name="AutoShape 1"/>
          <p:cNvSpPr/>
          <p:nvPr/>
        </p:nvSpPr>
        <p:spPr>
          <a:xfrm>
            <a:off x="160560" y="-14400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4" name="AutoShape 3"/>
          <p:cNvSpPr/>
          <p:nvPr/>
        </p:nvSpPr>
        <p:spPr>
          <a:xfrm>
            <a:off x="312840" y="828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5" name="AutoShape 6"/>
          <p:cNvSpPr/>
          <p:nvPr/>
        </p:nvSpPr>
        <p:spPr>
          <a:xfrm>
            <a:off x="465480" y="16056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6" name="AutoShape 8"/>
          <p:cNvSpPr/>
          <p:nvPr/>
        </p:nvSpPr>
        <p:spPr>
          <a:xfrm>
            <a:off x="617760" y="31320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7" name="AutoShape 10"/>
          <p:cNvSpPr/>
          <p:nvPr/>
        </p:nvSpPr>
        <p:spPr>
          <a:xfrm>
            <a:off x="770040" y="46548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8" name="AutoShape 12"/>
          <p:cNvSpPr/>
          <p:nvPr/>
        </p:nvSpPr>
        <p:spPr>
          <a:xfrm>
            <a:off x="922680" y="61776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9" name="AutoShape 14"/>
          <p:cNvSpPr/>
          <p:nvPr/>
        </p:nvSpPr>
        <p:spPr>
          <a:xfrm>
            <a:off x="1074960" y="77040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0" name="AutoShape 16"/>
          <p:cNvSpPr/>
          <p:nvPr/>
        </p:nvSpPr>
        <p:spPr>
          <a:xfrm>
            <a:off x="1227240" y="92268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1" name="Прямоугольник 19"/>
          <p:cNvSpPr/>
          <p:nvPr/>
        </p:nvSpPr>
        <p:spPr>
          <a:xfrm>
            <a:off x="160560" y="2055960"/>
            <a:ext cx="5418720" cy="446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  <a:ea typeface="Source Han Sans CN"/>
              </a:rPr>
              <a:t>1. Безоболочечные вирусы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Source Han Sans CN"/>
              </a:rPr>
              <a:t>Эти вирусы адаптированы к жестким условиям окружающей среды (температура, pH, высыхание). Например, риновирусы используют интегрины как рецепторы. Такая стратегия помогает им прикрепляться к клеткам дыхательных путей, что соответствует их экологической нише в аэрозольной передаче.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  <a:ea typeface="Source Han Sans CN"/>
              </a:rPr>
              <a:t>2. Оболочечные вирусы животных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Source Han Sans CN"/>
              </a:rPr>
              <a:t>Оболочка делает их менее устойчивыми в окружающей среде, но повышает селективность прикрепления. Например, коронавирусы используют несколько рецепторов, что позволяет им инфицировать клетки различных тканей (легкие, ЖКТ) и легко адаптироваться к новым хозяевам, что важно для передачи через аэрозоли и прямой контакт.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2" name="AutoShape 5"/>
          <p:cNvSpPr/>
          <p:nvPr/>
        </p:nvSpPr>
        <p:spPr>
          <a:xfrm>
            <a:off x="1379880" y="107496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3" name="AutoShape 7"/>
          <p:cNvSpPr/>
          <p:nvPr/>
        </p:nvSpPr>
        <p:spPr>
          <a:xfrm>
            <a:off x="1532160" y="1227600"/>
            <a:ext cx="30240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4" name=""/>
          <p:cNvSpPr/>
          <p:nvPr/>
        </p:nvSpPr>
        <p:spPr>
          <a:xfrm>
            <a:off x="5831280" y="1456200"/>
            <a:ext cx="5508000" cy="56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3. Использование нескольких рецепторов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(например, вирус гепатита С) повышает тропизм и адаптивность. Это важно для вирусов, которые инфицируют разные ткани или хозяев.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4. Коэволюция вирусов и хозяев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Постоянная мутация рецепторов и антирецепторов отражает экологическую гонку вооружений между вирусами и их хозяевами. Например, бактерии с измененными рецепторами избегают инфекции, но вирусы приспосабливаются, чтобы распознавать новые структуры.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5. Особенности адсорбции и экология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Для Гр- фагов: мишени чаще в наружной мембране (белки, ЛПС, жгутики)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Для Гр+ фагов: мишени в пептидогликане или тейхоевых кислотах.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Оболочечные вирусы чаще всего взаимодействуют с молекулами, погружёнными в липидный бислой мембраны. Это могут быть белки, липиды или их комбинации.</a:t>
            </a:r>
            <a:br>
              <a:rPr sz="1000"/>
            </a:b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Гликопротеины гликокаликса часто служат рецепторами для безоболочечных вирусов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Скругленный прямоугольник 2"/>
          <p:cNvSpPr/>
          <p:nvPr/>
        </p:nvSpPr>
        <p:spPr>
          <a:xfrm>
            <a:off x="663120" y="1015920"/>
            <a:ext cx="10862640" cy="4987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26" name="Рисунок 1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4520" cy="449640"/>
          </a:xfrm>
          <a:prstGeom prst="rect">
            <a:avLst/>
          </a:prstGeom>
          <a:ln w="0">
            <a:noFill/>
          </a:ln>
        </p:spPr>
      </p:pic>
      <p:sp>
        <p:nvSpPr>
          <p:cNvPr id="327" name="TextBox 2"/>
          <p:cNvSpPr/>
          <p:nvPr/>
        </p:nvSpPr>
        <p:spPr>
          <a:xfrm>
            <a:off x="2054880" y="5426640"/>
            <a:ext cx="80787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8" name="AutoShape 9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3749040" y="2206440"/>
            <a:ext cx="4761000" cy="247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4095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2025-01-12T13:36:44Z</dcterms:modified>
  <cp:revision>75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